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8"/>
  </p:notesMasterIdLst>
  <p:sldIdLst>
    <p:sldId id="256" r:id="rId2"/>
    <p:sldId id="265" r:id="rId3"/>
    <p:sldId id="266" r:id="rId4"/>
    <p:sldId id="267" r:id="rId5"/>
    <p:sldId id="268" r:id="rId6"/>
    <p:sldId id="269"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29A76C3A-6974-4258-8DCB-2F3DFA7BFD79}" type="datetimeFigureOut">
              <a:rPr lang="ar-IQ" smtClean="0"/>
              <a:t>27/04/1441</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21434B21-8191-45F7-89C8-3D42CA6EF830}" type="slidenum">
              <a:rPr lang="ar-IQ" smtClean="0"/>
              <a:t>‹#›</a:t>
            </a:fld>
            <a:endParaRPr lang="ar-IQ"/>
          </a:p>
        </p:txBody>
      </p:sp>
    </p:spTree>
    <p:extLst>
      <p:ext uri="{BB962C8B-B14F-4D97-AF65-F5344CB8AC3E}">
        <p14:creationId xmlns:p14="http://schemas.microsoft.com/office/powerpoint/2010/main" val="81071771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3E8485A4-8AA8-4BB1-8D08-B3FD74A9628B}" type="datetimeFigureOut">
              <a:rPr lang="ar-IQ" smtClean="0"/>
              <a:t>27/04/1441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4A1EFE4-7C8A-48C0-8C1E-5E1C8D1A104D}" type="slidenum">
              <a:rPr lang="ar-IQ" smtClean="0"/>
              <a:t>‹#›</a:t>
            </a:fld>
            <a:endParaRPr lang="ar-IQ"/>
          </a:p>
        </p:txBody>
      </p:sp>
    </p:spTree>
    <p:extLst>
      <p:ext uri="{BB962C8B-B14F-4D97-AF65-F5344CB8AC3E}">
        <p14:creationId xmlns:p14="http://schemas.microsoft.com/office/powerpoint/2010/main" val="3024543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E8485A4-8AA8-4BB1-8D08-B3FD74A9628B}" type="datetimeFigureOut">
              <a:rPr lang="ar-IQ" smtClean="0"/>
              <a:t>27/04/1441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4A1EFE4-7C8A-48C0-8C1E-5E1C8D1A104D}" type="slidenum">
              <a:rPr lang="ar-IQ" smtClean="0"/>
              <a:t>‹#›</a:t>
            </a:fld>
            <a:endParaRPr lang="ar-IQ"/>
          </a:p>
        </p:txBody>
      </p:sp>
    </p:spTree>
    <p:extLst>
      <p:ext uri="{BB962C8B-B14F-4D97-AF65-F5344CB8AC3E}">
        <p14:creationId xmlns:p14="http://schemas.microsoft.com/office/powerpoint/2010/main" val="3492203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E8485A4-8AA8-4BB1-8D08-B3FD74A9628B}" type="datetimeFigureOut">
              <a:rPr lang="ar-IQ" smtClean="0"/>
              <a:t>27/04/1441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4A1EFE4-7C8A-48C0-8C1E-5E1C8D1A104D}" type="slidenum">
              <a:rPr lang="ar-IQ" smtClean="0"/>
              <a:t>‹#›</a:t>
            </a:fld>
            <a:endParaRPr lang="ar-IQ"/>
          </a:p>
        </p:txBody>
      </p:sp>
    </p:spTree>
    <p:extLst>
      <p:ext uri="{BB962C8B-B14F-4D97-AF65-F5344CB8AC3E}">
        <p14:creationId xmlns:p14="http://schemas.microsoft.com/office/powerpoint/2010/main" val="3306066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E8485A4-8AA8-4BB1-8D08-B3FD74A9628B}" type="datetimeFigureOut">
              <a:rPr lang="ar-IQ" smtClean="0"/>
              <a:t>27/04/1441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4A1EFE4-7C8A-48C0-8C1E-5E1C8D1A104D}" type="slidenum">
              <a:rPr lang="ar-IQ" smtClean="0"/>
              <a:t>‹#›</a:t>
            </a:fld>
            <a:endParaRPr lang="ar-IQ"/>
          </a:p>
        </p:txBody>
      </p:sp>
    </p:spTree>
    <p:extLst>
      <p:ext uri="{BB962C8B-B14F-4D97-AF65-F5344CB8AC3E}">
        <p14:creationId xmlns:p14="http://schemas.microsoft.com/office/powerpoint/2010/main" val="1280977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3E8485A4-8AA8-4BB1-8D08-B3FD74A9628B}" type="datetimeFigureOut">
              <a:rPr lang="ar-IQ" smtClean="0"/>
              <a:t>27/04/1441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4A1EFE4-7C8A-48C0-8C1E-5E1C8D1A104D}" type="slidenum">
              <a:rPr lang="ar-IQ" smtClean="0"/>
              <a:t>‹#›</a:t>
            </a:fld>
            <a:endParaRPr lang="ar-IQ"/>
          </a:p>
        </p:txBody>
      </p:sp>
    </p:spTree>
    <p:extLst>
      <p:ext uri="{BB962C8B-B14F-4D97-AF65-F5344CB8AC3E}">
        <p14:creationId xmlns:p14="http://schemas.microsoft.com/office/powerpoint/2010/main" val="2162174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3E8485A4-8AA8-4BB1-8D08-B3FD74A9628B}" type="datetimeFigureOut">
              <a:rPr lang="ar-IQ" smtClean="0"/>
              <a:t>27/04/1441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4A1EFE4-7C8A-48C0-8C1E-5E1C8D1A104D}" type="slidenum">
              <a:rPr lang="ar-IQ" smtClean="0"/>
              <a:t>‹#›</a:t>
            </a:fld>
            <a:endParaRPr lang="ar-IQ"/>
          </a:p>
        </p:txBody>
      </p:sp>
    </p:spTree>
    <p:extLst>
      <p:ext uri="{BB962C8B-B14F-4D97-AF65-F5344CB8AC3E}">
        <p14:creationId xmlns:p14="http://schemas.microsoft.com/office/powerpoint/2010/main" val="1313957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3E8485A4-8AA8-4BB1-8D08-B3FD74A9628B}" type="datetimeFigureOut">
              <a:rPr lang="ar-IQ" smtClean="0"/>
              <a:t>27/04/1441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B4A1EFE4-7C8A-48C0-8C1E-5E1C8D1A104D}" type="slidenum">
              <a:rPr lang="ar-IQ" smtClean="0"/>
              <a:t>‹#›</a:t>
            </a:fld>
            <a:endParaRPr lang="ar-IQ"/>
          </a:p>
        </p:txBody>
      </p:sp>
    </p:spTree>
    <p:extLst>
      <p:ext uri="{BB962C8B-B14F-4D97-AF65-F5344CB8AC3E}">
        <p14:creationId xmlns:p14="http://schemas.microsoft.com/office/powerpoint/2010/main" val="4067412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3E8485A4-8AA8-4BB1-8D08-B3FD74A9628B}" type="datetimeFigureOut">
              <a:rPr lang="ar-IQ" smtClean="0"/>
              <a:t>27/04/1441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B4A1EFE4-7C8A-48C0-8C1E-5E1C8D1A104D}" type="slidenum">
              <a:rPr lang="ar-IQ" smtClean="0"/>
              <a:t>‹#›</a:t>
            </a:fld>
            <a:endParaRPr lang="ar-IQ"/>
          </a:p>
        </p:txBody>
      </p:sp>
    </p:spTree>
    <p:extLst>
      <p:ext uri="{BB962C8B-B14F-4D97-AF65-F5344CB8AC3E}">
        <p14:creationId xmlns:p14="http://schemas.microsoft.com/office/powerpoint/2010/main" val="850252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E8485A4-8AA8-4BB1-8D08-B3FD74A9628B}" type="datetimeFigureOut">
              <a:rPr lang="ar-IQ" smtClean="0"/>
              <a:t>27/04/1441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B4A1EFE4-7C8A-48C0-8C1E-5E1C8D1A104D}" type="slidenum">
              <a:rPr lang="ar-IQ" smtClean="0"/>
              <a:t>‹#›</a:t>
            </a:fld>
            <a:endParaRPr lang="ar-IQ"/>
          </a:p>
        </p:txBody>
      </p:sp>
    </p:spTree>
    <p:extLst>
      <p:ext uri="{BB962C8B-B14F-4D97-AF65-F5344CB8AC3E}">
        <p14:creationId xmlns:p14="http://schemas.microsoft.com/office/powerpoint/2010/main" val="1179626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E8485A4-8AA8-4BB1-8D08-B3FD74A9628B}" type="datetimeFigureOut">
              <a:rPr lang="ar-IQ" smtClean="0"/>
              <a:t>27/04/1441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4A1EFE4-7C8A-48C0-8C1E-5E1C8D1A104D}" type="slidenum">
              <a:rPr lang="ar-IQ" smtClean="0"/>
              <a:t>‹#›</a:t>
            </a:fld>
            <a:endParaRPr lang="ar-IQ"/>
          </a:p>
        </p:txBody>
      </p:sp>
    </p:spTree>
    <p:extLst>
      <p:ext uri="{BB962C8B-B14F-4D97-AF65-F5344CB8AC3E}">
        <p14:creationId xmlns:p14="http://schemas.microsoft.com/office/powerpoint/2010/main" val="2196826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E8485A4-8AA8-4BB1-8D08-B3FD74A9628B}" type="datetimeFigureOut">
              <a:rPr lang="ar-IQ" smtClean="0"/>
              <a:t>27/04/1441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4A1EFE4-7C8A-48C0-8C1E-5E1C8D1A104D}" type="slidenum">
              <a:rPr lang="ar-IQ" smtClean="0"/>
              <a:t>‹#›</a:t>
            </a:fld>
            <a:endParaRPr lang="ar-IQ"/>
          </a:p>
        </p:txBody>
      </p:sp>
    </p:spTree>
    <p:extLst>
      <p:ext uri="{BB962C8B-B14F-4D97-AF65-F5344CB8AC3E}">
        <p14:creationId xmlns:p14="http://schemas.microsoft.com/office/powerpoint/2010/main" val="2332499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E8485A4-8AA8-4BB1-8D08-B3FD74A9628B}" type="datetimeFigureOut">
              <a:rPr lang="ar-IQ" smtClean="0"/>
              <a:t>27/04/1441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4A1EFE4-7C8A-48C0-8C1E-5E1C8D1A104D}" type="slidenum">
              <a:rPr lang="ar-IQ" smtClean="0"/>
              <a:t>‹#›</a:t>
            </a:fld>
            <a:endParaRPr lang="ar-IQ"/>
          </a:p>
        </p:txBody>
      </p:sp>
    </p:spTree>
    <p:extLst>
      <p:ext uri="{BB962C8B-B14F-4D97-AF65-F5344CB8AC3E}">
        <p14:creationId xmlns:p14="http://schemas.microsoft.com/office/powerpoint/2010/main" val="7183116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t>محاضرات مادة مبادئ التسويق للمرحله الثانية </a:t>
            </a:r>
            <a:endParaRPr lang="ar-IQ" dirty="0"/>
          </a:p>
        </p:txBody>
      </p:sp>
      <p:sp>
        <p:nvSpPr>
          <p:cNvPr id="3" name="عنوان فرعي 2"/>
          <p:cNvSpPr>
            <a:spLocks noGrp="1"/>
          </p:cNvSpPr>
          <p:nvPr>
            <p:ph type="subTitle" idx="1"/>
          </p:nvPr>
        </p:nvSpPr>
        <p:spPr/>
        <p:txBody>
          <a:bodyPr/>
          <a:lstStyle/>
          <a:p>
            <a:r>
              <a:rPr lang="ar-IQ" dirty="0" smtClean="0">
                <a:solidFill>
                  <a:schemeClr val="tx1">
                    <a:lumMod val="95000"/>
                    <a:lumOff val="5000"/>
                  </a:schemeClr>
                </a:solidFill>
              </a:rPr>
              <a:t>م.د كريم صيهود كرم الزهيري </a:t>
            </a:r>
            <a:endParaRPr lang="ar-IQ" dirty="0">
              <a:solidFill>
                <a:schemeClr val="tx1">
                  <a:lumMod val="95000"/>
                  <a:lumOff val="5000"/>
                </a:schemeClr>
              </a:solidFill>
            </a:endParaRPr>
          </a:p>
        </p:txBody>
      </p:sp>
    </p:spTree>
    <p:extLst>
      <p:ext uri="{BB962C8B-B14F-4D97-AF65-F5344CB8AC3E}">
        <p14:creationId xmlns:p14="http://schemas.microsoft.com/office/powerpoint/2010/main" val="147935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المحاضرة الثانية </a:t>
            </a:r>
            <a:r>
              <a:rPr lang="ar-IQ" dirty="0" smtClean="0"/>
              <a:t>مراحل التسويق </a:t>
            </a:r>
            <a:endParaRPr lang="ar-IQ" dirty="0"/>
          </a:p>
        </p:txBody>
      </p:sp>
      <p:sp>
        <p:nvSpPr>
          <p:cNvPr id="3" name="عنصر نائب للمحتوى 2"/>
          <p:cNvSpPr>
            <a:spLocks noGrp="1"/>
          </p:cNvSpPr>
          <p:nvPr>
            <p:ph idx="1"/>
          </p:nvPr>
        </p:nvSpPr>
        <p:spPr/>
        <p:txBody>
          <a:bodyPr>
            <a:normAutofit fontScale="77500" lnSpcReduction="20000"/>
          </a:bodyPr>
          <a:lstStyle/>
          <a:p>
            <a:r>
              <a:rPr lang="ar-IQ" dirty="0"/>
              <a:t>1.	مرحلة ما قبل الإنتاج: من خلال دراسة الأسواق المستهدفة و تحديد حاجاتهم و رغباتهم و طلباتهم و التعرف على خصائص الأسواق الديموغرافية كالعمر، الجنس، الدخل، المهنة...و العمل على تلبية حاجاتهم و رغباتهم.</a:t>
            </a:r>
          </a:p>
          <a:p>
            <a:r>
              <a:rPr lang="ar-IQ" dirty="0"/>
              <a:t>2.	مرحلة بيع المنتجات: من خلال توزيعها بشكل يتلاءم مع طبيعة الأسواق المستهدفة و العمل على توعية المستهلكين عن المنتجات المقدمة من خلال الترويج الفعال.</a:t>
            </a:r>
          </a:p>
          <a:p>
            <a:r>
              <a:rPr lang="ar-IQ" dirty="0"/>
              <a:t>3.	مرحلة ما بعد البيع: من خلال التأكد من مدى رضا المستهلك عن المنتج و تقديم خدمات الصيانة و الضمان...الخ.</a:t>
            </a:r>
          </a:p>
          <a:p>
            <a:r>
              <a:rPr lang="ar-IQ" dirty="0"/>
              <a:t>وفي عام 2003 اعطت الجمعية الامريكية للتسويق تعريف جديد ليصبح 'عملية نظمية تنطوي على تخطيط وتنفيذ ومراقبة نشاطات مدروسة في مجالات تكوين، تسعير، ترويج وتوزيع، الأفكار والسلع والخدمات من خلال عمليات التبادل، من شانها خدمة اهداف المنظمة و الفرد'</a:t>
            </a:r>
          </a:p>
          <a:p>
            <a:endParaRPr lang="ar-IQ" dirty="0"/>
          </a:p>
          <a:p>
            <a:endParaRPr lang="ar-IQ" dirty="0"/>
          </a:p>
        </p:txBody>
      </p:sp>
    </p:spTree>
    <p:extLst>
      <p:ext uri="{BB962C8B-B14F-4D97-AF65-F5344CB8AC3E}">
        <p14:creationId xmlns:p14="http://schemas.microsoft.com/office/powerpoint/2010/main" val="218108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55000" lnSpcReduction="20000"/>
          </a:bodyPr>
          <a:lstStyle/>
          <a:p>
            <a:r>
              <a:rPr lang="ar-IQ" dirty="0"/>
              <a:t>العناصر الأساسية للتسويق</a:t>
            </a:r>
          </a:p>
          <a:p>
            <a:r>
              <a:rPr lang="ar-IQ" dirty="0"/>
              <a:t>إن الفهم الدقيق للتسويق كفلسفة و ممارسة تستدعي بالضرورة التعرف على مفاهيمه الأساسية و هذا لزيادة توضيح التعاريف التسويق السابقة الذكر، حيث انها تعطي صورة أكثر شمولية لما نقصده تماما بالتسويق، كما أن هذه مفاهيم الأساسية تمثل الدعائم التي يرتكز عليها البناء التسويقي بأكمله و هي كالتالي: </a:t>
            </a:r>
          </a:p>
          <a:p>
            <a:r>
              <a:rPr lang="ar-IQ" dirty="0"/>
              <a:t>1.2الحاجات: إن من أكثر المفاهيم الأساسية التي يستند إليها التسويق الحديث هو الحاجات الضرورية و التي يمكن تعريفها بأنها حالة من الشعور بالحرمان عند الفرد و التي في حالة عدم إشباعها و تلبيتها تثير نوع من الضيق و التوتر و عدم الراحة.</a:t>
            </a:r>
          </a:p>
          <a:p>
            <a:r>
              <a:rPr lang="ar-IQ" dirty="0"/>
              <a:t>فالتسويق يبدأ بالحاجات الإنسانية مثل الغذاء، الهواء، الماء، المسكن، الملبس... إلخ.  و هي حاجات أساسية لابد من إنشائها، كما أن الحاجات لا تقتصر على الأساسيات من الأشياء و إنها تشتمل على حاجات أبعد منها مثل التعليم، الترفيه، الرعاية الصحية و غيرها من الخدمات.</a:t>
            </a:r>
          </a:p>
          <a:p>
            <a:r>
              <a:rPr lang="ar-IQ" dirty="0"/>
              <a:t>2.2 الرغبات: تمثل الرغبات مرحلة متقدمة من الحاجات فقد يرغب الزبون في السفر، فإما أنه يفضل الطائرة ، و إما يفضل القطار و إما السيارة. و من ثم فالرغبة هي الوسائل التي تستخدم لتلبية الحاجات فالرغبات أوسع من الحاجات أي أن الحاجات هي الرغبات الأكثر إلحاحاً بالنسبة للمستهلك. و تختلف رغبات الزبائن بإختلاف الثقافة و الحضارة و الشخصية، بمعرفة رغبات الزبون و دوافعه على الشراء هي العامل الأساسي و الحاسم في عملية رسم السياسات التسويقية ، و التسويق الناجح هو الذي يركز على طرق جديدة لتلبية حاجات الزبون أو تقديم منتجات أو خدمات جديدة لتلبية حاجات المتعددة للزبون</a:t>
            </a:r>
          </a:p>
          <a:p>
            <a:endParaRPr lang="ar-IQ" dirty="0"/>
          </a:p>
        </p:txBody>
      </p:sp>
    </p:spTree>
    <p:extLst>
      <p:ext uri="{BB962C8B-B14F-4D97-AF65-F5344CB8AC3E}">
        <p14:creationId xmlns:p14="http://schemas.microsoft.com/office/powerpoint/2010/main" val="3344634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83568" y="908720"/>
            <a:ext cx="7776864" cy="4524315"/>
          </a:xfrm>
          <a:prstGeom prst="rect">
            <a:avLst/>
          </a:prstGeom>
        </p:spPr>
        <p:txBody>
          <a:bodyPr wrap="square">
            <a:spAutoFit/>
          </a:bodyPr>
          <a:lstStyle/>
          <a:p>
            <a:r>
              <a:rPr lang="ar-IQ" sz="2400" dirty="0"/>
              <a:t>2 الطلب: يتمثل الطلب في رغبات لمنتجات معينة مدعمة بقدرة لشرائها، فالأفراد لديهم تقريبا رغبات غير محدودة و لكن لديهم موارد محدودة. فعندما تتوفر القدرة المادية للشراء مع الرغبة للشراء يصبح هناك طلب ،و هكذا فالطلب هو "الكمية المطلوبة من جانب الأفراد من سلعة أو خدمة معينة خلال مدة زمنية معينة و بسعر معين".</a:t>
            </a:r>
          </a:p>
          <a:p>
            <a:r>
              <a:rPr lang="ar-IQ" sz="2400" dirty="0"/>
              <a:t>4.2 المنتجات (سلع – خدمات – أفكار) يشبع الأفراد حاجاتهم و رغباتهم من خلال المنتجات، و المنتج في هذا السياق يشير إلى أي شيء يمكن عرضه لإشباع حاجة و الرغبة، و ينظر المستهلكين للمنتجات كمجموعة من المنافع و بالتالي يقومون بإختيار تلك المنتجات التي توفر لهم أفضل مجموعة من فوائد مقابل الأموال التي قاموا بإنفاقها في سبيل الحصول عليها. و مفهوم المنتج يشمل ما يلي:</a:t>
            </a:r>
          </a:p>
          <a:p>
            <a:endParaRPr lang="ar-IQ" sz="2400" dirty="0"/>
          </a:p>
        </p:txBody>
      </p:sp>
    </p:spTree>
    <p:extLst>
      <p:ext uri="{BB962C8B-B14F-4D97-AF65-F5344CB8AC3E}">
        <p14:creationId xmlns:p14="http://schemas.microsoft.com/office/powerpoint/2010/main" val="32864469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55576" y="-79653"/>
            <a:ext cx="7560840" cy="4801314"/>
          </a:xfrm>
          <a:prstGeom prst="rect">
            <a:avLst/>
          </a:prstGeom>
        </p:spPr>
        <p:txBody>
          <a:bodyPr wrap="square">
            <a:spAutoFit/>
          </a:bodyPr>
          <a:lstStyle/>
          <a:p>
            <a:r>
              <a:rPr lang="ar-IQ" dirty="0" smtClean="0"/>
              <a:t>. </a:t>
            </a:r>
            <a:r>
              <a:rPr lang="ar-IQ" dirty="0"/>
              <a:t>	</a:t>
            </a:r>
            <a:endParaRPr lang="ar-IQ" dirty="0" smtClean="0"/>
          </a:p>
          <a:p>
            <a:endParaRPr lang="ar-IQ" dirty="0"/>
          </a:p>
          <a:p>
            <a:r>
              <a:rPr lang="ar-IQ" b="1" dirty="0" smtClean="0"/>
              <a:t>السلع</a:t>
            </a:r>
            <a:r>
              <a:rPr lang="ar-IQ" b="1" dirty="0"/>
              <a:t>: هي منتجات مادية يدركها الزبائن باللمس أو الرؤية أو التذوق أو الشم و مثال ذلك السيارة ، الملابس... إلخ.</a:t>
            </a:r>
          </a:p>
          <a:p>
            <a:r>
              <a:rPr lang="ar-IQ" b="1" dirty="0" smtClean="0"/>
              <a:t>الخدمات</a:t>
            </a:r>
            <a:r>
              <a:rPr lang="ar-IQ" b="1" dirty="0"/>
              <a:t>: منتجات غير مادية تقدم منافع مالية أو قانونية، صحية، تعليمية ... إلخ و مثال ذلك شركات التأمين، السياحة، البنوك، مستشفيات ... إلخ.</a:t>
            </a:r>
          </a:p>
          <a:p>
            <a:r>
              <a:rPr lang="ar-IQ" b="1" dirty="0" smtClean="0"/>
              <a:t>الأفكار</a:t>
            </a:r>
            <a:r>
              <a:rPr lang="ar-IQ" b="1" dirty="0"/>
              <a:t>: مفاهيم أو فلسفات أو تصورات معينة يمكن تبادلها في السوق مثل برنامج مخطط الأسرة.</a:t>
            </a:r>
          </a:p>
          <a:p>
            <a:r>
              <a:rPr lang="ar-IQ" b="1" dirty="0" smtClean="0"/>
              <a:t>التبادل</a:t>
            </a:r>
            <a:r>
              <a:rPr lang="ar-IQ" b="1" dirty="0"/>
              <a:t>: حقق الأفراد إشباع حاجاتهم و رغباتهم من خلال التبادل و يقصد بالتبادل الحصول على شيء مرغوب من فرد    أو من منظمة ما مقابل تقديم شيء مرغوب لآخر.</a:t>
            </a:r>
          </a:p>
          <a:p>
            <a:r>
              <a:rPr lang="ar-IQ" b="1" dirty="0"/>
              <a:t>فالشخص الذي يشعر بالجوع  يمكنه الحصول على طعام من خلال إعطاء شخص آخر مبلغ نقدي أو مقايضة و هذه الطريقة الأكثر قبولا تسويقيا، إذ أن الأساس في العمل التسويقي هو «  </a:t>
            </a:r>
            <a:r>
              <a:rPr lang="en-US" b="1" dirty="0"/>
              <a:t>Give to get it » </a:t>
            </a:r>
            <a:r>
              <a:rPr lang="ar-IQ" b="1" dirty="0"/>
              <a:t>فالتبادل هو جوهر نظام </a:t>
            </a:r>
            <a:r>
              <a:rPr lang="ar-IQ" b="1" dirty="0" smtClean="0"/>
              <a:t>التسويق  </a:t>
            </a:r>
            <a:r>
              <a:rPr lang="ar-IQ" b="1" dirty="0"/>
              <a:t>و يشترط لقيامه توافر مجموعة من الشروط أهمها:</a:t>
            </a:r>
          </a:p>
          <a:p>
            <a:r>
              <a:rPr lang="ar-IQ" b="1" dirty="0" smtClean="0"/>
              <a:t>1-وجود </a:t>
            </a:r>
            <a:r>
              <a:rPr lang="ar-IQ" b="1" dirty="0"/>
              <a:t>طرفين على الأقل في عملية التبادل.</a:t>
            </a:r>
          </a:p>
          <a:p>
            <a:r>
              <a:rPr lang="ar-IQ" b="1" dirty="0" smtClean="0"/>
              <a:t>2-أن </a:t>
            </a:r>
            <a:r>
              <a:rPr lang="ar-IQ" b="1" dirty="0"/>
              <a:t>يكون لكل طرف شيء ذو قيمة يقدمه لطرف آخر.</a:t>
            </a:r>
          </a:p>
          <a:p>
            <a:r>
              <a:rPr lang="ar-IQ" b="1" dirty="0" smtClean="0"/>
              <a:t>3-كل </a:t>
            </a:r>
            <a:r>
              <a:rPr lang="ar-IQ" b="1" dirty="0"/>
              <a:t>طرف لديه المقدرة على الإتصال و التعامل. </a:t>
            </a:r>
          </a:p>
          <a:p>
            <a:r>
              <a:rPr lang="ar-IQ" b="1" dirty="0" smtClean="0"/>
              <a:t> 4-أن </a:t>
            </a:r>
            <a:r>
              <a:rPr lang="ar-IQ" b="1" dirty="0"/>
              <a:t>يكون لكل طرف الحق في قبول أو رفض العرض قيد التبادل.</a:t>
            </a:r>
          </a:p>
          <a:p>
            <a:r>
              <a:rPr lang="ar-IQ" b="1" dirty="0"/>
              <a:t>5</a:t>
            </a:r>
            <a:r>
              <a:rPr lang="ar-IQ" b="1" dirty="0" smtClean="0"/>
              <a:t>-ينبغي </a:t>
            </a:r>
            <a:r>
              <a:rPr lang="ar-IQ" b="1" dirty="0"/>
              <a:t>عدم وجود مانع قانوني يحول دون إتمام عملية التبادل.</a:t>
            </a:r>
          </a:p>
        </p:txBody>
      </p:sp>
    </p:spTree>
    <p:extLst>
      <p:ext uri="{BB962C8B-B14F-4D97-AF65-F5344CB8AC3E}">
        <p14:creationId xmlns:p14="http://schemas.microsoft.com/office/powerpoint/2010/main" val="4209520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889844"/>
            <a:ext cx="7992888" cy="5262979"/>
          </a:xfrm>
          <a:prstGeom prst="rect">
            <a:avLst/>
          </a:prstGeom>
        </p:spPr>
        <p:txBody>
          <a:bodyPr wrap="square">
            <a:spAutoFit/>
          </a:bodyPr>
          <a:lstStyle/>
          <a:p>
            <a:r>
              <a:rPr lang="ar-IQ" sz="2400" dirty="0"/>
              <a:t>العلاقات و الشبكات: ينبغي ان لا ينظر إلى التسويق على أنه مجرد تسويق تعاملات تجارية  صرفة، فمفهوما التسويق الاجتماعي و الأخلاقي يقترنان بأهمية إرساء علاقات مع المستهلك و المجتمع بأكمله تكون مبنية على اعتبارات ليست بالضرورة تجارية أو تعاملية، بل هناك أهمية في بناء علاقات مع أطراف التبادل الأساسية مثل المستهلكين الموردين ، الموزعين، و المجتمع بمؤسساته و أركانه المختلفة، و الناتج النهائي لهذه العلاقات هو بناء قاعدة تسمى بشبكة التسويق و التي تضم المستهلكين ،الموردين ،الموزعون ،تجار التجزئة ،وكالات الإعلان ،أساتذة الجامعات و غيرهم ممن ينبغي إقامة علاقات أعمال مربحة و متبادلة معهم.</a:t>
            </a:r>
          </a:p>
          <a:p>
            <a:r>
              <a:rPr lang="ar-IQ" sz="2400" dirty="0" smtClean="0"/>
              <a:t>الأسواق</a:t>
            </a:r>
            <a:r>
              <a:rPr lang="ar-IQ" sz="2400" dirty="0"/>
              <a:t>: ينظر رجال التسويق إلى السوق على أنه مجموعة المشترين الحاليين و المرتقبين ذو الإحتياجات أو الرغبات غير مشبعة و يملكون قدرات شرائية و يمكن كسبهم و إشباع حاجياتهم1، حيث عرّفت الجمعية الأمريكية للتسويق  السوق على أنه مجموع القوى أو الشروط التي في ضوئها يتخذ المشترون و البائعون قرارات ينتج عنها انتقال السلع و الخدمات2.</a:t>
            </a:r>
          </a:p>
        </p:txBody>
      </p:sp>
    </p:spTree>
    <p:extLst>
      <p:ext uri="{BB962C8B-B14F-4D97-AF65-F5344CB8AC3E}">
        <p14:creationId xmlns:p14="http://schemas.microsoft.com/office/powerpoint/2010/main" val="925353742"/>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TotalTime>
  <Words>565</Words>
  <Application>Microsoft Office PowerPoint</Application>
  <PresentationFormat>عرض على الشاشة (3:4)‏</PresentationFormat>
  <Paragraphs>28</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نسق Office</vt:lpstr>
      <vt:lpstr>محاضرات مادة مبادئ التسويق للمرحله الثانية </vt:lpstr>
      <vt:lpstr>المحاضرة الثانية مراحل التسويق </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مادة مبادئ التسويق للمرحله الثانية</dc:title>
  <dc:creator>zero one</dc:creator>
  <cp:lastModifiedBy>zero one</cp:lastModifiedBy>
  <cp:revision>22</cp:revision>
  <dcterms:created xsi:type="dcterms:W3CDTF">2019-04-04T17:40:33Z</dcterms:created>
  <dcterms:modified xsi:type="dcterms:W3CDTF">2019-12-24T13:21:55Z</dcterms:modified>
</cp:coreProperties>
</file>